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6858000" cy="9144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2112" y="9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A6E0459-8E45-4498-A3C2-13B51B625BB2}" type="datetimeFigureOut">
              <a:rPr kumimoji="1" lang="ja-JP" altLang="en-US" smtClean="0"/>
              <a:t>2024/2/27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3BBB67F-9061-43DF-A1FE-0C9CDD0ABD34}" type="slidenum">
              <a:rPr kumimoji="1" lang="ja-JP" altLang="en-US" smtClean="0"/>
              <a:t>‹#›</a:t>
            </a:fld>
            <a:endParaRPr kumimoji="1" lang="ja-JP" altLang="en-US" dirty="0"/>
          </a:p>
        </p:txBody>
      </p:sp>
    </p:spTree>
    <p:extLst>
      <p:ext uri="{BB962C8B-B14F-4D97-AF65-F5344CB8AC3E}">
        <p14:creationId xmlns:p14="http://schemas.microsoft.com/office/powerpoint/2010/main" val="223841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6E0459-8E45-4498-A3C2-13B51B625BB2}" type="datetimeFigureOut">
              <a:rPr kumimoji="1" lang="ja-JP" altLang="en-US" smtClean="0"/>
              <a:t>2024/2/27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3BBB67F-9061-43DF-A1FE-0C9CDD0ABD34}" type="slidenum">
              <a:rPr kumimoji="1" lang="ja-JP" altLang="en-US" smtClean="0"/>
              <a:t>‹#›</a:t>
            </a:fld>
            <a:endParaRPr kumimoji="1" lang="ja-JP" altLang="en-US" dirty="0"/>
          </a:p>
        </p:txBody>
      </p:sp>
    </p:spTree>
    <p:extLst>
      <p:ext uri="{BB962C8B-B14F-4D97-AF65-F5344CB8AC3E}">
        <p14:creationId xmlns:p14="http://schemas.microsoft.com/office/powerpoint/2010/main" val="389879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66185"/>
            <a:ext cx="4514850" cy="780203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6E0459-8E45-4498-A3C2-13B51B625BB2}" type="datetimeFigureOut">
              <a:rPr kumimoji="1" lang="ja-JP" altLang="en-US" smtClean="0"/>
              <a:t>2024/2/27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3BBB67F-9061-43DF-A1FE-0C9CDD0ABD34}" type="slidenum">
              <a:rPr kumimoji="1" lang="ja-JP" altLang="en-US" smtClean="0"/>
              <a:t>‹#›</a:t>
            </a:fld>
            <a:endParaRPr kumimoji="1" lang="ja-JP" altLang="en-US" dirty="0"/>
          </a:p>
        </p:txBody>
      </p:sp>
    </p:spTree>
    <p:extLst>
      <p:ext uri="{BB962C8B-B14F-4D97-AF65-F5344CB8AC3E}">
        <p14:creationId xmlns:p14="http://schemas.microsoft.com/office/powerpoint/2010/main" val="3628921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6E0459-8E45-4498-A3C2-13B51B625BB2}" type="datetimeFigureOut">
              <a:rPr kumimoji="1" lang="ja-JP" altLang="en-US" smtClean="0"/>
              <a:t>2024/2/27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3BBB67F-9061-43DF-A1FE-0C9CDD0ABD34}" type="slidenum">
              <a:rPr kumimoji="1" lang="ja-JP" altLang="en-US" smtClean="0"/>
              <a:t>‹#›</a:t>
            </a:fld>
            <a:endParaRPr kumimoji="1" lang="ja-JP" altLang="en-US" dirty="0"/>
          </a:p>
        </p:txBody>
      </p:sp>
    </p:spTree>
    <p:extLst>
      <p:ext uri="{BB962C8B-B14F-4D97-AF65-F5344CB8AC3E}">
        <p14:creationId xmlns:p14="http://schemas.microsoft.com/office/powerpoint/2010/main" val="2209254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A6E0459-8E45-4498-A3C2-13B51B625BB2}" type="datetimeFigureOut">
              <a:rPr kumimoji="1" lang="ja-JP" altLang="en-US" smtClean="0"/>
              <a:t>2024/2/27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3BBB67F-9061-43DF-A1FE-0C9CDD0ABD34}" type="slidenum">
              <a:rPr kumimoji="1" lang="ja-JP" altLang="en-US" smtClean="0"/>
              <a:t>‹#›</a:t>
            </a:fld>
            <a:endParaRPr kumimoji="1" lang="ja-JP" altLang="en-US" dirty="0"/>
          </a:p>
        </p:txBody>
      </p:sp>
    </p:spTree>
    <p:extLst>
      <p:ext uri="{BB962C8B-B14F-4D97-AF65-F5344CB8AC3E}">
        <p14:creationId xmlns:p14="http://schemas.microsoft.com/office/powerpoint/2010/main" val="73849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A6E0459-8E45-4498-A3C2-13B51B625BB2}" type="datetimeFigureOut">
              <a:rPr kumimoji="1" lang="ja-JP" altLang="en-US" smtClean="0"/>
              <a:t>2024/2/27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3BBB67F-9061-43DF-A1FE-0C9CDD0ABD34}" type="slidenum">
              <a:rPr kumimoji="1" lang="ja-JP" altLang="en-US" smtClean="0"/>
              <a:t>‹#›</a:t>
            </a:fld>
            <a:endParaRPr kumimoji="1" lang="ja-JP" altLang="en-US" dirty="0"/>
          </a:p>
        </p:txBody>
      </p:sp>
    </p:spTree>
    <p:extLst>
      <p:ext uri="{BB962C8B-B14F-4D97-AF65-F5344CB8AC3E}">
        <p14:creationId xmlns:p14="http://schemas.microsoft.com/office/powerpoint/2010/main" val="455786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A6E0459-8E45-4498-A3C2-13B51B625BB2}" type="datetimeFigureOut">
              <a:rPr kumimoji="1" lang="ja-JP" altLang="en-US" smtClean="0"/>
              <a:t>2024/2/27</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23BBB67F-9061-43DF-A1FE-0C9CDD0ABD34}" type="slidenum">
              <a:rPr kumimoji="1" lang="ja-JP" altLang="en-US" smtClean="0"/>
              <a:t>‹#›</a:t>
            </a:fld>
            <a:endParaRPr kumimoji="1" lang="ja-JP" altLang="en-US" dirty="0"/>
          </a:p>
        </p:txBody>
      </p:sp>
    </p:spTree>
    <p:extLst>
      <p:ext uri="{BB962C8B-B14F-4D97-AF65-F5344CB8AC3E}">
        <p14:creationId xmlns:p14="http://schemas.microsoft.com/office/powerpoint/2010/main" val="3191159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A6E0459-8E45-4498-A3C2-13B51B625BB2}" type="datetimeFigureOut">
              <a:rPr kumimoji="1" lang="ja-JP" altLang="en-US" smtClean="0"/>
              <a:t>2024/2/27</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23BBB67F-9061-43DF-A1FE-0C9CDD0ABD34}" type="slidenum">
              <a:rPr kumimoji="1" lang="ja-JP" altLang="en-US" smtClean="0"/>
              <a:t>‹#›</a:t>
            </a:fld>
            <a:endParaRPr kumimoji="1" lang="ja-JP" altLang="en-US" dirty="0"/>
          </a:p>
        </p:txBody>
      </p:sp>
    </p:spTree>
    <p:extLst>
      <p:ext uri="{BB962C8B-B14F-4D97-AF65-F5344CB8AC3E}">
        <p14:creationId xmlns:p14="http://schemas.microsoft.com/office/powerpoint/2010/main" val="95887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A6E0459-8E45-4498-A3C2-13B51B625BB2}" type="datetimeFigureOut">
              <a:rPr kumimoji="1" lang="ja-JP" altLang="en-US" smtClean="0"/>
              <a:t>2024/2/27</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23BBB67F-9061-43DF-A1FE-0C9CDD0ABD34}" type="slidenum">
              <a:rPr kumimoji="1" lang="ja-JP" altLang="en-US" smtClean="0"/>
              <a:t>‹#›</a:t>
            </a:fld>
            <a:endParaRPr kumimoji="1" lang="ja-JP" altLang="en-US" dirty="0"/>
          </a:p>
        </p:txBody>
      </p:sp>
    </p:spTree>
    <p:extLst>
      <p:ext uri="{BB962C8B-B14F-4D97-AF65-F5344CB8AC3E}">
        <p14:creationId xmlns:p14="http://schemas.microsoft.com/office/powerpoint/2010/main" val="257315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6E0459-8E45-4498-A3C2-13B51B625BB2}" type="datetimeFigureOut">
              <a:rPr kumimoji="1" lang="ja-JP" altLang="en-US" smtClean="0"/>
              <a:t>2024/2/27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3BBB67F-9061-43DF-A1FE-0C9CDD0ABD34}" type="slidenum">
              <a:rPr kumimoji="1" lang="ja-JP" altLang="en-US" smtClean="0"/>
              <a:t>‹#›</a:t>
            </a:fld>
            <a:endParaRPr kumimoji="1" lang="ja-JP" altLang="en-US" dirty="0"/>
          </a:p>
        </p:txBody>
      </p:sp>
    </p:spTree>
    <p:extLst>
      <p:ext uri="{BB962C8B-B14F-4D97-AF65-F5344CB8AC3E}">
        <p14:creationId xmlns:p14="http://schemas.microsoft.com/office/powerpoint/2010/main" val="136074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6E0459-8E45-4498-A3C2-13B51B625BB2}" type="datetimeFigureOut">
              <a:rPr kumimoji="1" lang="ja-JP" altLang="en-US" smtClean="0"/>
              <a:t>2024/2/27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3BBB67F-9061-43DF-A1FE-0C9CDD0ABD34}" type="slidenum">
              <a:rPr kumimoji="1" lang="ja-JP" altLang="en-US" smtClean="0"/>
              <a:t>‹#›</a:t>
            </a:fld>
            <a:endParaRPr kumimoji="1" lang="ja-JP" altLang="en-US" dirty="0"/>
          </a:p>
        </p:txBody>
      </p:sp>
    </p:spTree>
    <p:extLst>
      <p:ext uri="{BB962C8B-B14F-4D97-AF65-F5344CB8AC3E}">
        <p14:creationId xmlns:p14="http://schemas.microsoft.com/office/powerpoint/2010/main" val="3496046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A6E0459-8E45-4498-A3C2-13B51B625BB2}" type="datetimeFigureOut">
              <a:rPr kumimoji="1" lang="ja-JP" altLang="en-US" smtClean="0"/>
              <a:t>2024/2/27</a:t>
            </a:fld>
            <a:endParaRPr kumimoji="1" lang="ja-JP" altLang="en-US" dirty="0"/>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3BBB67F-9061-43DF-A1FE-0C9CDD0ABD34}" type="slidenum">
              <a:rPr kumimoji="1" lang="ja-JP" altLang="en-US" smtClean="0"/>
              <a:t>‹#›</a:t>
            </a:fld>
            <a:endParaRPr kumimoji="1" lang="ja-JP" altLang="en-US" dirty="0"/>
          </a:p>
        </p:txBody>
      </p:sp>
    </p:spTree>
    <p:extLst>
      <p:ext uri="{BB962C8B-B14F-4D97-AF65-F5344CB8AC3E}">
        <p14:creationId xmlns:p14="http://schemas.microsoft.com/office/powerpoint/2010/main" val="17338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536295" y="701294"/>
            <a:ext cx="4743706" cy="523220"/>
          </a:xfrm>
          <a:prstGeom prst="rect">
            <a:avLst/>
          </a:prstGeom>
          <a:noFill/>
        </p:spPr>
        <p:txBody>
          <a:bodyPr wrap="square" rtlCol="0">
            <a:spAutoFit/>
          </a:bodyPr>
          <a:lstStyle/>
          <a:p>
            <a:r>
              <a:rPr lang="ja-JP" altLang="en-US" dirty="0"/>
              <a:t>しょうゆ</a:t>
            </a:r>
            <a:r>
              <a:rPr lang="ja-JP" altLang="en-US" dirty="0" smtClean="0"/>
              <a:t>の香り立つ</a:t>
            </a:r>
            <a:r>
              <a:rPr lang="ja-JP" altLang="en-US" sz="2800" dirty="0" smtClean="0"/>
              <a:t>しっとり焼き豚</a:t>
            </a:r>
            <a:endParaRPr lang="en-US" altLang="ja-JP" sz="1600" dirty="0" smtClean="0"/>
          </a:p>
        </p:txBody>
      </p:sp>
      <p:sp>
        <p:nvSpPr>
          <p:cNvPr id="8" name="テキスト ボックス 7"/>
          <p:cNvSpPr txBox="1"/>
          <p:nvPr/>
        </p:nvSpPr>
        <p:spPr>
          <a:xfrm>
            <a:off x="5080419" y="1271374"/>
            <a:ext cx="800219" cy="3620064"/>
          </a:xfrm>
          <a:prstGeom prst="rect">
            <a:avLst/>
          </a:prstGeom>
          <a:noFill/>
        </p:spPr>
        <p:txBody>
          <a:bodyPr vert="eaVert" wrap="square" rtlCol="0">
            <a:spAutoFit/>
          </a:bodyPr>
          <a:lstStyle/>
          <a:p>
            <a:pPr>
              <a:lnSpc>
                <a:spcPts val="2400"/>
              </a:lnSpc>
            </a:pPr>
            <a:r>
              <a:rPr lang="ja-JP" altLang="en-US" dirty="0"/>
              <a:t>しっかり</a:t>
            </a:r>
            <a:r>
              <a:rPr lang="ja-JP" altLang="en-US" dirty="0" smtClean="0"/>
              <a:t>した食感と</a:t>
            </a:r>
            <a:endParaRPr lang="en-US" altLang="ja-JP" dirty="0" smtClean="0"/>
          </a:p>
          <a:p>
            <a:pPr>
              <a:lnSpc>
                <a:spcPts val="2400"/>
              </a:lnSpc>
            </a:pPr>
            <a:r>
              <a:rPr lang="ja-JP" altLang="en-US" dirty="0" smtClean="0"/>
              <a:t>　　　醤油の香り引き立つ焼豚です。</a:t>
            </a:r>
            <a:endParaRPr lang="en-US" altLang="ja-JP" dirty="0" smtClean="0"/>
          </a:p>
        </p:txBody>
      </p:sp>
      <p:sp>
        <p:nvSpPr>
          <p:cNvPr id="2" name="テキスト ボックス 1"/>
          <p:cNvSpPr txBox="1"/>
          <p:nvPr/>
        </p:nvSpPr>
        <p:spPr>
          <a:xfrm>
            <a:off x="1078161" y="4906133"/>
            <a:ext cx="4616648" cy="2074912"/>
          </a:xfrm>
          <a:prstGeom prst="rect">
            <a:avLst/>
          </a:prstGeom>
          <a:noFill/>
          <a:ln>
            <a:solidFill>
              <a:schemeClr val="tx1"/>
            </a:solidFill>
          </a:ln>
        </p:spPr>
        <p:txBody>
          <a:bodyPr vert="eaVert" wrap="square" rtlCol="0">
            <a:spAutoFit/>
          </a:bodyPr>
          <a:lstStyle/>
          <a:p>
            <a:r>
              <a:rPr kumimoji="1" lang="en-US" altLang="ja-JP" sz="1200" b="1" dirty="0" smtClean="0">
                <a:effectLst>
                  <a:outerShdw blurRad="38100" dist="38100" dir="2700000" algn="tl">
                    <a:srgbClr val="000000">
                      <a:alpha val="43137"/>
                    </a:srgbClr>
                  </a:outerShdw>
                </a:effectLst>
              </a:rPr>
              <a:t>〈</a:t>
            </a:r>
            <a:r>
              <a:rPr kumimoji="1" lang="ja-JP" altLang="en-US" sz="1200" b="1" dirty="0" smtClean="0">
                <a:effectLst>
                  <a:outerShdw blurRad="38100" dist="38100" dir="2700000" algn="tl">
                    <a:srgbClr val="000000">
                      <a:alpha val="43137"/>
                    </a:srgbClr>
                  </a:outerShdw>
                </a:effectLst>
              </a:rPr>
              <a:t>古今東北の産地から</a:t>
            </a:r>
            <a:r>
              <a:rPr kumimoji="1" lang="en-US" altLang="ja-JP" sz="1200" b="1" dirty="0" smtClean="0">
                <a:effectLst>
                  <a:outerShdw blurRad="38100" dist="38100" dir="2700000" algn="tl">
                    <a:srgbClr val="000000">
                      <a:alpha val="43137"/>
                    </a:srgbClr>
                  </a:outerShdw>
                </a:effectLst>
              </a:rPr>
              <a:t>〉</a:t>
            </a:r>
          </a:p>
          <a:p>
            <a:endParaRPr kumimoji="1" lang="en-US" altLang="ja-JP" sz="1200" b="1" dirty="0" smtClean="0">
              <a:effectLst>
                <a:outerShdw blurRad="38100" dist="38100" dir="2700000" algn="tl">
                  <a:srgbClr val="000000">
                    <a:alpha val="43137"/>
                  </a:srgbClr>
                </a:outerShdw>
              </a:effectLst>
            </a:endParaRPr>
          </a:p>
          <a:p>
            <a:r>
              <a:rPr lang="ja-JP" altLang="en-US" sz="1400" b="1" dirty="0" smtClean="0"/>
              <a:t>東北産</a:t>
            </a:r>
            <a:r>
              <a:rPr lang="ja-JP" altLang="en-US" sz="1400" b="1" dirty="0"/>
              <a:t>豚肉を使った加工肉をつくることで東北の地域復興に貢献したいと考えています。市場では結着肉が主流となっている</a:t>
            </a:r>
            <a:r>
              <a:rPr lang="ja-JP" altLang="en-US" sz="1400" b="1" dirty="0" smtClean="0"/>
              <a:t>ので、焼き豚</a:t>
            </a:r>
            <a:r>
              <a:rPr lang="ja-JP" altLang="en-US" sz="1400" b="1" dirty="0"/>
              <a:t>本来の塊肉</a:t>
            </a:r>
            <a:r>
              <a:rPr lang="ja-JP" altLang="en-US" sz="1400" b="1" dirty="0" smtClean="0"/>
              <a:t>で作ったできるだけ</a:t>
            </a:r>
            <a:r>
              <a:rPr lang="ja-JP" altLang="en-US" sz="1400" b="1" dirty="0"/>
              <a:t>添加物を最小限に</a:t>
            </a:r>
            <a:r>
              <a:rPr lang="ja-JP" altLang="en-US" sz="1400" b="1" dirty="0" smtClean="0"/>
              <a:t>抑えた低価格</a:t>
            </a:r>
            <a:r>
              <a:rPr lang="ja-JP" altLang="en-US" sz="1400" b="1" dirty="0"/>
              <a:t>でおいしい焼き豚を開発</a:t>
            </a:r>
            <a:r>
              <a:rPr lang="ja-JP" altLang="en-US" sz="1400" b="1" dirty="0" smtClean="0"/>
              <a:t>しました。</a:t>
            </a:r>
            <a:endParaRPr lang="en-US" altLang="ja-JP" sz="1400" b="1" dirty="0" smtClean="0"/>
          </a:p>
          <a:p>
            <a:r>
              <a:rPr lang="ja-JP" altLang="en-US" sz="1400" b="1" dirty="0" smtClean="0"/>
              <a:t>お盆</a:t>
            </a:r>
            <a:r>
              <a:rPr lang="ja-JP" altLang="en-US" sz="1400" b="1" dirty="0"/>
              <a:t>や年末年始だけの取り扱いにならないように通年通して愛される焼き豚</a:t>
            </a:r>
            <a:r>
              <a:rPr lang="ja-JP" altLang="en-US" sz="1400" b="1" dirty="0" smtClean="0"/>
              <a:t>を目指しました。</a:t>
            </a:r>
            <a:endParaRPr lang="en-US" altLang="ja-JP" sz="1400" b="1" dirty="0" smtClean="0"/>
          </a:p>
          <a:p>
            <a:r>
              <a:rPr lang="ja-JP" altLang="en-US" sz="1400" b="1" dirty="0" smtClean="0"/>
              <a:t>原料は豚モモ肉を使用し、</a:t>
            </a:r>
            <a:endParaRPr lang="en-US" altLang="ja-JP" sz="1400" b="1" dirty="0" smtClean="0"/>
          </a:p>
          <a:p>
            <a:r>
              <a:rPr lang="ja-JP" altLang="en-US" sz="1400" b="1" dirty="0" smtClean="0"/>
              <a:t>味付け</a:t>
            </a:r>
            <a:r>
              <a:rPr lang="ja-JP" altLang="en-US" sz="1400" b="1" dirty="0"/>
              <a:t>に</a:t>
            </a:r>
            <a:r>
              <a:rPr lang="ja-JP" altLang="en-US" sz="1400" b="1" dirty="0" smtClean="0"/>
              <a:t>は陸前高田の</a:t>
            </a:r>
            <a:endParaRPr lang="en-US" altLang="ja-JP" sz="1400" b="1" dirty="0" smtClean="0"/>
          </a:p>
          <a:p>
            <a:r>
              <a:rPr lang="ja-JP" altLang="en-US" sz="1400" b="1" dirty="0" smtClean="0"/>
              <a:t>「八木澤商店」の醤油を使用しました。</a:t>
            </a:r>
            <a:endParaRPr kumimoji="1" lang="en-US" altLang="ja-JP" sz="1400" b="1" dirty="0" smtClean="0"/>
          </a:p>
          <a:p>
            <a:endParaRPr kumimoji="1" lang="en-US" altLang="ja-JP" sz="1200" b="1" dirty="0" smtClean="0"/>
          </a:p>
        </p:txBody>
      </p:sp>
      <p:sp>
        <p:nvSpPr>
          <p:cNvPr id="5" name="テキスト ボックス 4"/>
          <p:cNvSpPr txBox="1"/>
          <p:nvPr/>
        </p:nvSpPr>
        <p:spPr>
          <a:xfrm>
            <a:off x="1988840" y="7103313"/>
            <a:ext cx="3712418" cy="276999"/>
          </a:xfrm>
          <a:prstGeom prst="rect">
            <a:avLst/>
          </a:prstGeom>
          <a:noFill/>
        </p:spPr>
        <p:txBody>
          <a:bodyPr wrap="square" rtlCol="0">
            <a:spAutoFit/>
          </a:bodyPr>
          <a:lstStyle/>
          <a:p>
            <a:r>
              <a:rPr lang="ja-JP" altLang="en-US" sz="1200" b="1" dirty="0"/>
              <a:t>株式</a:t>
            </a:r>
            <a:r>
              <a:rPr lang="ja-JP" altLang="en-US" sz="1200" b="1" dirty="0" smtClean="0"/>
              <a:t>会社　</a:t>
            </a:r>
            <a:r>
              <a:rPr lang="ja-JP" altLang="en-US" sz="1200" b="1"/>
              <a:t>いわ</a:t>
            </a:r>
            <a:r>
              <a:rPr lang="ja-JP" altLang="en-US" sz="1200" b="1" smtClean="0"/>
              <a:t>ちく　加工部長　佐々木吉宏さん</a:t>
            </a:r>
            <a:r>
              <a:rPr lang="ja-JP" altLang="en-US" sz="1200" b="1" dirty="0" smtClean="0"/>
              <a:t>　　　　　　　　　</a:t>
            </a:r>
            <a:endParaRPr kumimoji="1" lang="ja-JP" altLang="en-US" sz="1200" b="1" dirty="0"/>
          </a:p>
        </p:txBody>
      </p:sp>
      <p:sp>
        <p:nvSpPr>
          <p:cNvPr id="10" name="テキスト ボックス 9"/>
          <p:cNvSpPr txBox="1"/>
          <p:nvPr/>
        </p:nvSpPr>
        <p:spPr>
          <a:xfrm>
            <a:off x="1988840" y="7338724"/>
            <a:ext cx="4037682" cy="1697772"/>
          </a:xfrm>
          <a:prstGeom prst="rect">
            <a:avLst/>
          </a:prstGeom>
          <a:noFill/>
          <a:ln>
            <a:solidFill>
              <a:schemeClr val="tx1"/>
            </a:solidFill>
          </a:ln>
        </p:spPr>
        <p:txBody>
          <a:bodyPr wrap="square" rtlCol="0">
            <a:spAutoFit/>
          </a:bodyPr>
          <a:lstStyle/>
          <a:p>
            <a:pPr>
              <a:lnSpc>
                <a:spcPts val="1400"/>
              </a:lnSpc>
            </a:pPr>
            <a:r>
              <a:rPr lang="ja-JP" altLang="en-US" sz="1100" b="1" dirty="0"/>
              <a:t>豊かな緑と清らかな水、美味しい空気に恵まれた畜産県・岩手で安全・安心な品質の焼豚など食肉製品を製造しています</a:t>
            </a:r>
            <a:r>
              <a:rPr lang="ja-JP" altLang="en-US" sz="1100" b="1" dirty="0" smtClean="0"/>
              <a:t>。今回</a:t>
            </a:r>
            <a:r>
              <a:rPr lang="ja-JP" altLang="en-US" sz="1100" b="1" dirty="0"/>
              <a:t>の焼豚を開発するにあたり、地元原料を使用することで、震災復興、地域の活性化の一助になればと考え、東北産・岩手県産原料にこだわり、岩手県陸前高田市にある㈱八木澤商店の「いわて丸むらさき」醤油と東北産豚肉を使用して製造しました。使用した醤油は震災後に仕込みを開始し、</a:t>
            </a:r>
            <a:r>
              <a:rPr lang="en-US" altLang="ja-JP" sz="1100" b="1" dirty="0"/>
              <a:t>2013</a:t>
            </a:r>
            <a:r>
              <a:rPr lang="ja-JP" altLang="en-US" sz="1100" b="1" dirty="0"/>
              <a:t>年</a:t>
            </a:r>
            <a:r>
              <a:rPr lang="en-US" altLang="ja-JP" sz="1100" b="1" dirty="0"/>
              <a:t>11</a:t>
            </a:r>
            <a:r>
              <a:rPr lang="ja-JP" altLang="en-US" sz="1100" b="1" dirty="0"/>
              <a:t>月よりようやく絞れるようになった価値ある醤油です。この焼豚を通して、東北また岩手県の美味しさを全国各地に届けたいと考えております。</a:t>
            </a:r>
          </a:p>
        </p:txBody>
      </p:sp>
      <p:sp>
        <p:nvSpPr>
          <p:cNvPr id="6" name="テキスト ボックス 5"/>
          <p:cNvSpPr txBox="1"/>
          <p:nvPr/>
        </p:nvSpPr>
        <p:spPr>
          <a:xfrm>
            <a:off x="1587215" y="323528"/>
            <a:ext cx="4439307" cy="369332"/>
          </a:xfrm>
          <a:prstGeom prst="rect">
            <a:avLst/>
          </a:prstGeom>
          <a:noFill/>
        </p:spPr>
        <p:txBody>
          <a:bodyPr wrap="square" rtlCol="0">
            <a:spAutoFit/>
          </a:bodyPr>
          <a:lstStyle/>
          <a:p>
            <a:r>
              <a:rPr lang="ja-JP" altLang="en-US" dirty="0" smtClean="0"/>
              <a:t>東北産豚もも肉・岩手県産丸大豆醤油使用</a:t>
            </a:r>
            <a:endParaRPr lang="en-US" altLang="ja-JP" dirty="0" smtClean="0"/>
          </a:p>
        </p:txBody>
      </p:sp>
      <p:pic>
        <p:nvPicPr>
          <p:cNvPr id="3"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332656" y="9541"/>
            <a:ext cx="1281112" cy="1383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572" y="7403821"/>
            <a:ext cx="1469251" cy="1261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4100" y="1263337"/>
            <a:ext cx="2244770" cy="3525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P:\eigyo\東北協同事業開発\02商品画像\001　QRコード\104・564　畜産\しっとり焼き豚.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1427" y="3096101"/>
            <a:ext cx="1171575"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3521" y="4267676"/>
            <a:ext cx="1427388" cy="27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671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237312" y="179512"/>
            <a:ext cx="353943" cy="2016224"/>
          </a:xfrm>
          <a:prstGeom prst="rect">
            <a:avLst/>
          </a:prstGeom>
          <a:noFill/>
        </p:spPr>
        <p:txBody>
          <a:bodyPr vert="eaVert" wrap="square" rtlCol="0">
            <a:spAutoFit/>
          </a:bodyPr>
          <a:lstStyle/>
          <a:p>
            <a:r>
              <a:rPr kumimoji="1" lang="en-US" altLang="ja-JP" sz="1100" dirty="0" smtClean="0"/>
              <a:t>【</a:t>
            </a:r>
            <a:r>
              <a:rPr kumimoji="1" lang="ja-JP" altLang="en-US" sz="1100" dirty="0" smtClean="0"/>
              <a:t>古今東北商品のこだわり</a:t>
            </a:r>
            <a:r>
              <a:rPr kumimoji="1" lang="en-US" altLang="ja-JP" sz="1100" dirty="0" smtClean="0"/>
              <a:t>】</a:t>
            </a:r>
            <a:endParaRPr kumimoji="1" lang="ja-JP" altLang="en-US" sz="1100" dirty="0"/>
          </a:p>
        </p:txBody>
      </p:sp>
      <p:sp>
        <p:nvSpPr>
          <p:cNvPr id="8" name="テキスト ボックス 7"/>
          <p:cNvSpPr txBox="1"/>
          <p:nvPr/>
        </p:nvSpPr>
        <p:spPr>
          <a:xfrm>
            <a:off x="3684461" y="1745383"/>
            <a:ext cx="2518638" cy="1386457"/>
          </a:xfrm>
          <a:prstGeom prst="rect">
            <a:avLst/>
          </a:prstGeom>
          <a:noFill/>
        </p:spPr>
        <p:txBody>
          <a:bodyPr vert="eaVert" wrap="square" rtlCol="0">
            <a:spAutoFit/>
          </a:bodyPr>
          <a:lstStyle/>
          <a:p>
            <a:pPr lvl="0">
              <a:lnSpc>
                <a:spcPts val="1300"/>
              </a:lnSpc>
            </a:pPr>
            <a:r>
              <a:rPr kumimoji="0" lang="en-US" altLang="ja-JP" sz="1000" kern="0" dirty="0" smtClean="0">
                <a:solidFill>
                  <a:prstClr val="black"/>
                </a:solidFill>
              </a:rPr>
              <a:t>〈</a:t>
            </a:r>
            <a:r>
              <a:rPr kumimoji="0" lang="ja-JP" altLang="en-US" sz="1000" kern="0" dirty="0" smtClean="0">
                <a:solidFill>
                  <a:prstClr val="black"/>
                </a:solidFill>
              </a:rPr>
              <a:t>こだわりの原料</a:t>
            </a:r>
            <a:r>
              <a:rPr kumimoji="0" lang="en-US" altLang="ja-JP" sz="1000" kern="0" dirty="0" smtClean="0">
                <a:solidFill>
                  <a:prstClr val="black"/>
                </a:solidFill>
              </a:rPr>
              <a:t>〉</a:t>
            </a:r>
            <a:endParaRPr kumimoji="0" lang="en-US" altLang="ja-JP" sz="1000" kern="0" dirty="0">
              <a:solidFill>
                <a:prstClr val="black"/>
              </a:solidFill>
            </a:endParaRPr>
          </a:p>
          <a:p>
            <a:pPr lvl="0">
              <a:lnSpc>
                <a:spcPts val="1300"/>
              </a:lnSpc>
            </a:pPr>
            <a:r>
              <a:rPr kumimoji="0" lang="ja-JP" altLang="en-US" sz="1000" kern="0" dirty="0">
                <a:solidFill>
                  <a:prstClr val="black"/>
                </a:solidFill>
              </a:rPr>
              <a:t>岩手県を中心とした東北産豚肉（もも肉）を使用した焼豚です。赤身が多くキメが細かい豚もも肉を使用することにより、お肉のしっかりした食感と旨みをお楽しみ頂けます。味付けには、岩手の醤油店「㈱八木澤商店」の、岩手県産大豆と小麦を使用した丸大豆しょうゆを使用しています</a:t>
            </a:r>
            <a:r>
              <a:rPr kumimoji="0" lang="ja-JP" altLang="en-US" sz="1000" kern="0" dirty="0" smtClean="0">
                <a:solidFill>
                  <a:prstClr val="black"/>
                </a:solidFill>
              </a:rPr>
              <a:t>。</a:t>
            </a:r>
            <a:endParaRPr kumimoji="0" lang="en-US" altLang="ja-JP" sz="1000" kern="0" dirty="0">
              <a:solidFill>
                <a:prstClr val="black"/>
              </a:solidFill>
            </a:endParaRPr>
          </a:p>
        </p:txBody>
      </p:sp>
      <p:sp>
        <p:nvSpPr>
          <p:cNvPr id="11" name="テキスト ボックス 10"/>
          <p:cNvSpPr txBox="1"/>
          <p:nvPr/>
        </p:nvSpPr>
        <p:spPr>
          <a:xfrm>
            <a:off x="475863" y="6876256"/>
            <a:ext cx="5921010" cy="2139047"/>
          </a:xfrm>
          <a:prstGeom prst="rect">
            <a:avLst/>
          </a:prstGeom>
          <a:noFill/>
          <a:ln>
            <a:solidFill>
              <a:schemeClr val="tx1"/>
            </a:solidFill>
          </a:ln>
        </p:spPr>
        <p:txBody>
          <a:bodyPr wrap="square" rtlCol="0">
            <a:spAutoFit/>
          </a:bodyPr>
          <a:lstStyle/>
          <a:p>
            <a:r>
              <a:rPr kumimoji="1" lang="ja-JP" altLang="en-US" sz="1200" dirty="0" smtClean="0"/>
              <a:t>＜</a:t>
            </a:r>
            <a:r>
              <a:rPr lang="ja-JP" altLang="en-US" sz="1200" dirty="0" smtClean="0"/>
              <a:t>東北産モモ肉・陸前高田産醤油使用　醤油の香り立つしっとり焼き豚</a:t>
            </a:r>
            <a:r>
              <a:rPr kumimoji="1" lang="ja-JP" altLang="en-US" sz="1200" dirty="0" smtClean="0"/>
              <a:t>＞</a:t>
            </a:r>
            <a:endParaRPr kumimoji="1" lang="en-US" altLang="ja-JP" sz="1200" dirty="0" smtClean="0"/>
          </a:p>
          <a:p>
            <a:r>
              <a:rPr lang="en-US" altLang="ja-JP" sz="1100" dirty="0" smtClean="0"/>
              <a:t>【</a:t>
            </a:r>
            <a:r>
              <a:rPr lang="ja-JP" altLang="en-US" sz="1100" dirty="0" smtClean="0"/>
              <a:t>分類</a:t>
            </a:r>
            <a:r>
              <a:rPr lang="en-US" altLang="ja-JP" sz="1100" dirty="0" smtClean="0"/>
              <a:t>】</a:t>
            </a:r>
            <a:r>
              <a:rPr lang="ja-JP" altLang="en-US" sz="1100" dirty="0" smtClean="0"/>
              <a:t>：畜産</a:t>
            </a:r>
            <a:endParaRPr kumimoji="1" lang="en-US" altLang="ja-JP" sz="1100" dirty="0" smtClean="0"/>
          </a:p>
          <a:p>
            <a:r>
              <a:rPr lang="en-US" altLang="ja-JP" sz="1100" dirty="0" smtClean="0"/>
              <a:t>【</a:t>
            </a:r>
            <a:r>
              <a:rPr lang="ja-JP" altLang="ja-JP" sz="1100" dirty="0" smtClean="0"/>
              <a:t>製造者名</a:t>
            </a:r>
            <a:r>
              <a:rPr lang="en-US" altLang="ja-JP" sz="1100" dirty="0" smtClean="0"/>
              <a:t>】</a:t>
            </a:r>
            <a:r>
              <a:rPr lang="ja-JP" altLang="ja-JP" sz="1100" dirty="0" smtClean="0"/>
              <a:t>：</a:t>
            </a:r>
            <a:r>
              <a:rPr lang="ja-JP" altLang="en-US" sz="1100" dirty="0" smtClean="0"/>
              <a:t>株式会社　</a:t>
            </a:r>
            <a:r>
              <a:rPr lang="ja-JP" altLang="en-US" sz="1100" dirty="0"/>
              <a:t>いわちく</a:t>
            </a:r>
            <a:r>
              <a:rPr lang="ja-JP" altLang="en-US" sz="1100" dirty="0" smtClean="0"/>
              <a:t>　</a:t>
            </a:r>
            <a:endParaRPr lang="en-US" altLang="ja-JP" sz="1100" dirty="0" smtClean="0"/>
          </a:p>
          <a:p>
            <a:r>
              <a:rPr lang="en-US" altLang="ja-JP" sz="1100" dirty="0" smtClean="0"/>
              <a:t>【</a:t>
            </a:r>
            <a:r>
              <a:rPr lang="ja-JP" altLang="ja-JP" sz="1100" dirty="0" smtClean="0"/>
              <a:t>製造地</a:t>
            </a:r>
            <a:r>
              <a:rPr lang="en-US" altLang="ja-JP" sz="1100" dirty="0" smtClean="0"/>
              <a:t>】</a:t>
            </a:r>
            <a:r>
              <a:rPr lang="ja-JP" altLang="en-US" sz="1100" dirty="0" smtClean="0"/>
              <a:t>：岩手県紫波郡紫波町　　　</a:t>
            </a:r>
            <a:endParaRPr lang="en-US" altLang="ja-JP" sz="1100" dirty="0" smtClean="0"/>
          </a:p>
          <a:p>
            <a:r>
              <a:rPr lang="en-US" altLang="ja-JP" sz="1100" dirty="0" smtClean="0"/>
              <a:t>【</a:t>
            </a:r>
            <a:r>
              <a:rPr lang="ja-JP" altLang="en-US" sz="1100" dirty="0" smtClean="0"/>
              <a:t>主な原材料</a:t>
            </a:r>
            <a:r>
              <a:rPr lang="en-US" altLang="ja-JP" sz="1100" dirty="0" smtClean="0"/>
              <a:t>】</a:t>
            </a:r>
            <a:r>
              <a:rPr lang="ja-JP" altLang="en-US" sz="1100" dirty="0"/>
              <a:t>：</a:t>
            </a:r>
            <a:r>
              <a:rPr lang="ja-JP" altLang="en-US" sz="1100" dirty="0" err="1"/>
              <a:t>豚もも</a:t>
            </a:r>
            <a:r>
              <a:rPr lang="ja-JP" altLang="en-US" sz="1100" dirty="0" err="1" smtClean="0"/>
              <a:t>肉（東北産）</a:t>
            </a:r>
            <a:r>
              <a:rPr lang="ja-JP" altLang="en-US" sz="1100" dirty="0" smtClean="0"/>
              <a:t>、</a:t>
            </a:r>
            <a:r>
              <a:rPr lang="ja-JP" altLang="en-US" sz="1100" dirty="0"/>
              <a:t>醤油</a:t>
            </a:r>
            <a:r>
              <a:rPr lang="ja-JP" altLang="en-US" sz="1100" dirty="0" smtClean="0"/>
              <a:t>（岩手県産丸大豆醤油</a:t>
            </a:r>
            <a:r>
              <a:rPr lang="ja-JP" altLang="en-US" sz="1100" dirty="0"/>
              <a:t>９９</a:t>
            </a:r>
            <a:r>
              <a:rPr lang="ja-JP" altLang="en-US" sz="1100" dirty="0" smtClean="0"/>
              <a:t>％、粉末醤油</a:t>
            </a:r>
            <a:r>
              <a:rPr lang="ja-JP" altLang="en-US" sz="1100" dirty="0"/>
              <a:t>１</a:t>
            </a:r>
            <a:r>
              <a:rPr lang="ja-JP" altLang="en-US" sz="1100" dirty="0" smtClean="0"/>
              <a:t>％）、</a:t>
            </a:r>
            <a:endParaRPr lang="en-US" altLang="ja-JP" sz="1100" dirty="0" smtClean="0"/>
          </a:p>
          <a:p>
            <a:r>
              <a:rPr lang="ja-JP" altLang="en-US" sz="1100" dirty="0"/>
              <a:t>　</a:t>
            </a:r>
            <a:r>
              <a:rPr lang="ja-JP" altLang="en-US" sz="1100" dirty="0" smtClean="0"/>
              <a:t>　　　　　　　　　糖類</a:t>
            </a:r>
            <a:r>
              <a:rPr lang="ja-JP" altLang="en-US" sz="1100" dirty="0"/>
              <a:t>（砂糖</a:t>
            </a:r>
            <a:r>
              <a:rPr lang="ja-JP" altLang="en-US" sz="1100" dirty="0" smtClean="0"/>
              <a:t>、水</a:t>
            </a:r>
            <a:r>
              <a:rPr lang="ja-JP" altLang="en-US" sz="1100" dirty="0"/>
              <a:t>あめ）、みりん</a:t>
            </a:r>
            <a:r>
              <a:rPr lang="ja-JP" altLang="en-US" sz="1100" dirty="0" smtClean="0"/>
              <a:t>、食塩</a:t>
            </a:r>
            <a:r>
              <a:rPr lang="ja-JP" altLang="en-US" sz="1100" dirty="0"/>
              <a:t>、乳たん白、</a:t>
            </a:r>
            <a:r>
              <a:rPr lang="ja-JP" altLang="en-US" sz="1100" dirty="0" smtClean="0"/>
              <a:t>ポークエキス</a:t>
            </a:r>
            <a:r>
              <a:rPr lang="en-US" altLang="ja-JP" sz="1100" dirty="0" smtClean="0"/>
              <a:t>/</a:t>
            </a:r>
            <a:r>
              <a:rPr lang="ja-JP" altLang="en-US" sz="1100" dirty="0" smtClean="0"/>
              <a:t>調味料（アミノ酸等）、</a:t>
            </a:r>
            <a:endParaRPr lang="en-US" altLang="ja-JP" sz="1100" dirty="0" smtClean="0"/>
          </a:p>
          <a:p>
            <a:r>
              <a:rPr lang="en-US" altLang="ja-JP" sz="1100" dirty="0"/>
              <a:t> </a:t>
            </a:r>
            <a:r>
              <a:rPr lang="en-US" altLang="ja-JP" sz="1100" dirty="0" smtClean="0"/>
              <a:t>                             </a:t>
            </a:r>
            <a:r>
              <a:rPr lang="ja-JP" altLang="en-US" sz="1100" dirty="0" smtClean="0"/>
              <a:t>カゼインＮａ、リン酸塩（Ｎａ）、酸化防止剤（ビタミンＣ）、発色剤</a:t>
            </a:r>
            <a:r>
              <a:rPr lang="ja-JP" altLang="en-US" sz="1100" dirty="0"/>
              <a:t>（亜硝酸Ｎａ）</a:t>
            </a:r>
            <a:r>
              <a:rPr lang="ja-JP" altLang="en-US" sz="1100" dirty="0" smtClean="0"/>
              <a:t>、</a:t>
            </a:r>
            <a:endParaRPr lang="en-US" altLang="ja-JP" sz="1100" dirty="0" smtClean="0"/>
          </a:p>
          <a:p>
            <a:r>
              <a:rPr lang="en-US" altLang="ja-JP" sz="1100" dirty="0"/>
              <a:t> </a:t>
            </a:r>
            <a:r>
              <a:rPr lang="en-US" altLang="ja-JP" sz="1100" dirty="0" smtClean="0"/>
              <a:t>                            </a:t>
            </a:r>
            <a:r>
              <a:rPr lang="ja-JP" altLang="en-US" sz="1100" dirty="0" smtClean="0"/>
              <a:t>香辛料抽出物、（一部に小麦・乳成分・豚肉・大豆を含む）</a:t>
            </a:r>
            <a:endParaRPr lang="en-US" altLang="ja-JP" sz="1100" dirty="0" smtClean="0"/>
          </a:p>
          <a:p>
            <a:r>
              <a:rPr lang="en-US" altLang="ja-JP" sz="1100" dirty="0" smtClean="0"/>
              <a:t>【</a:t>
            </a:r>
            <a:r>
              <a:rPr lang="ja-JP" altLang="ja-JP" sz="1100" dirty="0" smtClean="0"/>
              <a:t>内容量</a:t>
            </a:r>
            <a:r>
              <a:rPr lang="en-US" altLang="ja-JP" sz="1100" dirty="0" smtClean="0"/>
              <a:t>】</a:t>
            </a:r>
            <a:r>
              <a:rPr lang="ja-JP" altLang="ja-JP" sz="1100" dirty="0" smtClean="0"/>
              <a:t>：</a:t>
            </a:r>
            <a:r>
              <a:rPr lang="ja-JP" altLang="en-US" sz="1100" dirty="0" smtClean="0"/>
              <a:t>１６３ｇ　</a:t>
            </a:r>
            <a:endParaRPr lang="en-US" altLang="ja-JP" sz="1100" dirty="0" smtClean="0"/>
          </a:p>
          <a:p>
            <a:r>
              <a:rPr lang="en-US" altLang="ja-JP" sz="1100" dirty="0" smtClean="0"/>
              <a:t>【</a:t>
            </a:r>
            <a:r>
              <a:rPr lang="ja-JP" altLang="en-US" sz="1100" dirty="0" smtClean="0"/>
              <a:t>保存方法</a:t>
            </a:r>
            <a:r>
              <a:rPr lang="en-US" altLang="ja-JP" sz="1100" dirty="0" smtClean="0"/>
              <a:t>】</a:t>
            </a:r>
            <a:r>
              <a:rPr lang="ja-JP" altLang="en-US" sz="1100" dirty="0" smtClean="0"/>
              <a:t>：</a:t>
            </a:r>
            <a:r>
              <a:rPr lang="ja-JP" altLang="en-US" sz="1100" dirty="0"/>
              <a:t>１０</a:t>
            </a:r>
            <a:r>
              <a:rPr lang="en-US" altLang="ja-JP" sz="1100" dirty="0" smtClean="0"/>
              <a:t>℃</a:t>
            </a:r>
            <a:r>
              <a:rPr lang="ja-JP" altLang="en-US" sz="1100" dirty="0" smtClean="0"/>
              <a:t>以下で保存</a:t>
            </a:r>
            <a:endParaRPr lang="en-US" altLang="ja-JP" sz="1100" dirty="0" smtClean="0"/>
          </a:p>
          <a:p>
            <a:r>
              <a:rPr lang="en-US" altLang="ja-JP" sz="1100" dirty="0" smtClean="0"/>
              <a:t>【</a:t>
            </a:r>
            <a:r>
              <a:rPr lang="ja-JP" altLang="en-US" sz="1100" dirty="0" smtClean="0"/>
              <a:t>賞味期限</a:t>
            </a:r>
            <a:r>
              <a:rPr lang="en-US" altLang="ja-JP" sz="1100" dirty="0" smtClean="0"/>
              <a:t>】</a:t>
            </a:r>
            <a:r>
              <a:rPr lang="ja-JP" altLang="en-US" sz="1100" dirty="0" smtClean="0"/>
              <a:t>：製造日から</a:t>
            </a:r>
            <a:r>
              <a:rPr lang="ja-JP" altLang="en-US" sz="1100" dirty="0"/>
              <a:t>４０</a:t>
            </a:r>
            <a:r>
              <a:rPr lang="ja-JP" altLang="en-US" sz="1100" dirty="0" smtClean="0"/>
              <a:t>日間</a:t>
            </a:r>
            <a:endParaRPr lang="en-US" altLang="ja-JP" sz="1100" dirty="0" smtClean="0"/>
          </a:p>
          <a:p>
            <a:r>
              <a:rPr lang="en-US" altLang="ja-JP" sz="1100" dirty="0" smtClean="0"/>
              <a:t>【</a:t>
            </a:r>
            <a:r>
              <a:rPr lang="ja-JP" altLang="en-US" sz="1100" dirty="0" smtClean="0"/>
              <a:t>ＪＡＮコード</a:t>
            </a:r>
            <a:r>
              <a:rPr lang="en-US" altLang="ja-JP" sz="1100" dirty="0" smtClean="0"/>
              <a:t>】</a:t>
            </a:r>
            <a:r>
              <a:rPr lang="ja-JP" altLang="en-US" sz="1100" dirty="0" smtClean="0"/>
              <a:t>：４５７３３８１１８２８３３　　　　　　　　</a:t>
            </a:r>
            <a:r>
              <a:rPr lang="en-US" altLang="ja-JP" sz="1100" dirty="0" smtClean="0"/>
              <a:t>【</a:t>
            </a:r>
            <a:r>
              <a:rPr lang="ja-JP" altLang="en-US" sz="1100" dirty="0" smtClean="0"/>
              <a:t>ＩＴＦコード</a:t>
            </a:r>
            <a:r>
              <a:rPr lang="en-US" altLang="ja-JP" sz="1100" dirty="0" smtClean="0"/>
              <a:t>】</a:t>
            </a:r>
            <a:r>
              <a:rPr lang="ja-JP" altLang="en-US" sz="1100" dirty="0"/>
              <a:t>： </a:t>
            </a:r>
            <a:r>
              <a:rPr lang="ja-JP" altLang="en-US" sz="1100" dirty="0" smtClean="0"/>
              <a:t>１４５７３３８１１８２８３０</a:t>
            </a:r>
            <a:endParaRPr lang="en-US" altLang="ja-JP" sz="1100" dirty="0" smtClean="0"/>
          </a:p>
        </p:txBody>
      </p:sp>
      <p:sp>
        <p:nvSpPr>
          <p:cNvPr id="17" name="テキスト ボックス 16"/>
          <p:cNvSpPr txBox="1"/>
          <p:nvPr/>
        </p:nvSpPr>
        <p:spPr>
          <a:xfrm>
            <a:off x="370707" y="1745383"/>
            <a:ext cx="3018775" cy="1386457"/>
          </a:xfrm>
          <a:prstGeom prst="rect">
            <a:avLst/>
          </a:prstGeom>
          <a:noFill/>
        </p:spPr>
        <p:txBody>
          <a:bodyPr vert="eaVert" wrap="square" rtlCol="0">
            <a:spAutoFit/>
          </a:bodyPr>
          <a:lstStyle/>
          <a:p>
            <a:pPr lvl="0">
              <a:lnSpc>
                <a:spcPts val="1300"/>
              </a:lnSpc>
            </a:pPr>
            <a:r>
              <a:rPr kumimoji="0" lang="en-US" altLang="ja-JP" sz="1000" kern="0" dirty="0" smtClean="0">
                <a:solidFill>
                  <a:prstClr val="black"/>
                </a:solidFill>
              </a:rPr>
              <a:t>〈</a:t>
            </a:r>
            <a:r>
              <a:rPr kumimoji="0" lang="ja-JP" altLang="en-US" sz="1000" kern="0" dirty="0" smtClean="0">
                <a:solidFill>
                  <a:prstClr val="black"/>
                </a:solidFill>
              </a:rPr>
              <a:t>こだわりの製法</a:t>
            </a:r>
            <a:r>
              <a:rPr kumimoji="0" lang="en-US" altLang="ja-JP" sz="1000" kern="0" dirty="0" smtClean="0">
                <a:solidFill>
                  <a:prstClr val="black"/>
                </a:solidFill>
              </a:rPr>
              <a:t>〉</a:t>
            </a:r>
          </a:p>
          <a:p>
            <a:pPr lvl="0">
              <a:lnSpc>
                <a:spcPts val="1300"/>
              </a:lnSpc>
            </a:pPr>
            <a:endParaRPr kumimoji="0" lang="en-US" altLang="ja-JP" sz="1000" kern="0" dirty="0" smtClean="0">
              <a:solidFill>
                <a:prstClr val="black"/>
              </a:solidFill>
            </a:endParaRPr>
          </a:p>
          <a:p>
            <a:pPr lvl="0">
              <a:lnSpc>
                <a:spcPts val="1300"/>
              </a:lnSpc>
            </a:pPr>
            <a:r>
              <a:rPr kumimoji="0" lang="ja-JP" altLang="en-US" sz="1000" kern="0" dirty="0" smtClean="0">
                <a:solidFill>
                  <a:prstClr val="black"/>
                </a:solidFill>
              </a:rPr>
              <a:t>赤身</a:t>
            </a:r>
            <a:r>
              <a:rPr kumimoji="0" lang="ja-JP" altLang="en-US" sz="1000" kern="0" dirty="0">
                <a:solidFill>
                  <a:prstClr val="black"/>
                </a:solidFill>
              </a:rPr>
              <a:t>の多いもも肉をお肉の中まで味が染みわたるよう仕上げました。一つ一つ丁寧に手作業でカットし、ネット詰めを行っています。塊肉を使用することで、お肉のしっかりとした食感をお楽しみ頂けます。</a:t>
            </a:r>
          </a:p>
          <a:p>
            <a:pPr lvl="0">
              <a:lnSpc>
                <a:spcPts val="1300"/>
              </a:lnSpc>
            </a:pPr>
            <a:r>
              <a:rPr kumimoji="0" lang="ja-JP" altLang="en-US" sz="1000" kern="0" dirty="0">
                <a:solidFill>
                  <a:prstClr val="black"/>
                </a:solidFill>
              </a:rPr>
              <a:t>醤油は、熟成させたもろみを麻布にのばし、平らにつつんだ後木の桶に積み重ね、その上から重石をきかせて絞り出しました</a:t>
            </a:r>
            <a:r>
              <a:rPr kumimoji="0" lang="ja-JP" altLang="en-US" sz="1000" kern="0" dirty="0" smtClean="0">
                <a:solidFill>
                  <a:prstClr val="black"/>
                </a:solidFill>
              </a:rPr>
              <a:t>。</a:t>
            </a:r>
            <a:endParaRPr kumimoji="0" lang="ja-JP" altLang="en-US" sz="1000" kern="0" dirty="0">
              <a:solidFill>
                <a:prstClr val="black"/>
              </a:solidFill>
            </a:endParaRPr>
          </a:p>
        </p:txBody>
      </p:sp>
      <p:sp>
        <p:nvSpPr>
          <p:cNvPr id="22" name="テキスト ボックス 21"/>
          <p:cNvSpPr txBox="1"/>
          <p:nvPr/>
        </p:nvSpPr>
        <p:spPr>
          <a:xfrm>
            <a:off x="457954" y="3131897"/>
            <a:ext cx="2931528" cy="1954381"/>
          </a:xfrm>
          <a:prstGeom prst="rect">
            <a:avLst/>
          </a:prstGeom>
          <a:solidFill>
            <a:srgbClr val="FFFF00">
              <a:alpha val="25000"/>
            </a:srgbClr>
          </a:solidFill>
          <a:ln>
            <a:solidFill>
              <a:schemeClr val="tx1"/>
            </a:solidFill>
          </a:ln>
        </p:spPr>
        <p:txBody>
          <a:bodyPr wrap="square" rtlCol="0">
            <a:spAutoFit/>
          </a:bodyPr>
          <a:lstStyle/>
          <a:p>
            <a:pPr lvl="0"/>
            <a:r>
              <a:rPr kumimoji="0" lang="ja-JP" altLang="en-US" sz="1100" kern="0" dirty="0" smtClean="0"/>
              <a:t>＜</a:t>
            </a:r>
            <a:r>
              <a:rPr kumimoji="0" lang="ja-JP" altLang="en-US" sz="1100" kern="0" dirty="0"/>
              <a:t>産地</a:t>
            </a:r>
            <a:r>
              <a:rPr kumimoji="0" lang="ja-JP" altLang="en-US" sz="1100" kern="0" dirty="0" smtClean="0"/>
              <a:t>の想い＞</a:t>
            </a:r>
            <a:endParaRPr kumimoji="0" lang="en-US" altLang="ja-JP" sz="1100" kern="0" dirty="0" smtClean="0"/>
          </a:p>
          <a:p>
            <a:pPr lvl="0"/>
            <a:r>
              <a:rPr lang="ja-JP" altLang="en-US" sz="1100" dirty="0"/>
              <a:t>古くから良質な食肉を生産してきた岩手県。いわちくは、岩手における畜産事業の</a:t>
            </a:r>
            <a:r>
              <a:rPr lang="en-US" altLang="ja-JP" sz="1100" dirty="0"/>
              <a:t>TOP</a:t>
            </a:r>
            <a:r>
              <a:rPr lang="ja-JP" altLang="en-US" sz="1100" dirty="0"/>
              <a:t>メーカーとして、豊かな緑と清冽な水、おいしい空気に恵まれた自社および契約農場で、すべての大地のいのちに感謝しながら牛や豚をはぐくんでいます</a:t>
            </a:r>
            <a:r>
              <a:rPr lang="ja-JP" altLang="en-US" sz="1100" dirty="0" smtClean="0"/>
              <a:t>。</a:t>
            </a:r>
            <a:r>
              <a:rPr lang="ja-JP" altLang="en-US" sz="1100" dirty="0"/>
              <a:t>創業以来、いわちくは厳しい基準をクリア製品づくりを行っています。また先進のシステムを導入しながら、地元素材のすべてを知りつくした職人の知識と経験による、人の気持ちが通うものづくりを大切にしています</a:t>
            </a:r>
            <a:r>
              <a:rPr lang="ja-JP" altLang="en-US" sz="1100" dirty="0" smtClean="0"/>
              <a:t>。</a:t>
            </a:r>
            <a:endParaRPr kumimoji="0" lang="en-US" altLang="ja-JP" sz="1100" kern="0" dirty="0" smtClean="0"/>
          </a:p>
        </p:txBody>
      </p:sp>
      <p:sp>
        <p:nvSpPr>
          <p:cNvPr id="21" name="テキスト ボックス 31"/>
          <p:cNvSpPr txBox="1"/>
          <p:nvPr/>
        </p:nvSpPr>
        <p:spPr>
          <a:xfrm>
            <a:off x="3540894" y="5220072"/>
            <a:ext cx="2854247" cy="1512168"/>
          </a:xfrm>
          <a:prstGeom prst="rect">
            <a:avLst/>
          </a:prstGeom>
          <a:solidFill>
            <a:srgbClr val="FFC000">
              <a:alpha val="25000"/>
            </a:srgb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smtClean="0"/>
              <a:t>＜</a:t>
            </a:r>
            <a:r>
              <a:rPr lang="ja-JP" altLang="en-US" dirty="0" smtClean="0"/>
              <a:t>おすすめの食べ方</a:t>
            </a:r>
            <a:r>
              <a:rPr kumimoji="1" lang="ja-JP" altLang="en-US" sz="1100" dirty="0" smtClean="0"/>
              <a:t>＞</a:t>
            </a:r>
            <a:endParaRPr kumimoji="1" lang="en-US" altLang="ja-JP" sz="1100" dirty="0" smtClean="0"/>
          </a:p>
          <a:p>
            <a:r>
              <a:rPr lang="ja-JP" altLang="en-US" dirty="0"/>
              <a:t>醤油の香りが良い為、スライスしてそのままでも美味しく召し上がれます。</a:t>
            </a:r>
          </a:p>
          <a:p>
            <a:r>
              <a:rPr lang="ja-JP" altLang="en-US" dirty="0"/>
              <a:t>また、チャーハンや和え物にしても素材の味が</a:t>
            </a:r>
            <a:r>
              <a:rPr lang="ja-JP" altLang="en-US" dirty="0" smtClean="0"/>
              <a:t>活きた</a:t>
            </a:r>
            <a:r>
              <a:rPr lang="ja-JP" altLang="en-US" dirty="0"/>
              <a:t>１</a:t>
            </a:r>
            <a:r>
              <a:rPr lang="ja-JP" altLang="en-US" dirty="0" smtClean="0"/>
              <a:t>品</a:t>
            </a:r>
            <a:r>
              <a:rPr lang="ja-JP" altLang="en-US" dirty="0"/>
              <a:t>になります。</a:t>
            </a:r>
          </a:p>
          <a:p>
            <a:r>
              <a:rPr lang="ja-JP" altLang="en-US" dirty="0"/>
              <a:t>目玉焼きを作るのと合わせて、スライスした本品を焼けば、食欲そそるチャーシューエッグも簡単に作ることが出来ます</a:t>
            </a:r>
            <a:r>
              <a:rPr lang="ja-JP" altLang="en-US" dirty="0" smtClean="0"/>
              <a:t>。</a:t>
            </a:r>
            <a:endParaRPr kumimoji="1" lang="en-US" altLang="ja-JP" sz="1100" dirty="0" smtClean="0"/>
          </a:p>
          <a:p>
            <a:endParaRPr kumimoji="1" lang="en-US" altLang="ja-JP" sz="1100" dirty="0" smtClean="0"/>
          </a:p>
        </p:txBody>
      </p:sp>
      <p:sp>
        <p:nvSpPr>
          <p:cNvPr id="13" name="テキスト ボックス 12"/>
          <p:cNvSpPr txBox="1"/>
          <p:nvPr/>
        </p:nvSpPr>
        <p:spPr>
          <a:xfrm>
            <a:off x="3524718" y="3131840"/>
            <a:ext cx="2861295" cy="1954381"/>
          </a:xfrm>
          <a:prstGeom prst="rect">
            <a:avLst/>
          </a:prstGeom>
          <a:solidFill>
            <a:srgbClr val="00B0F0">
              <a:alpha val="25000"/>
            </a:srgbClr>
          </a:solidFill>
          <a:ln>
            <a:solidFill>
              <a:schemeClr val="tx1"/>
            </a:solidFill>
          </a:ln>
        </p:spPr>
        <p:txBody>
          <a:bodyPr wrap="square" rtlCol="0">
            <a:spAutoFit/>
          </a:bodyPr>
          <a:lstStyle/>
          <a:p>
            <a:pPr lvl="0"/>
            <a:r>
              <a:rPr kumimoji="0" lang="ja-JP" altLang="en-US" sz="1100" kern="0" dirty="0" smtClean="0"/>
              <a:t>＜八木澤商店の醤油＞</a:t>
            </a:r>
            <a:endParaRPr kumimoji="0" lang="en-US" altLang="ja-JP" sz="1100" kern="0" dirty="0" smtClean="0"/>
          </a:p>
          <a:p>
            <a:pPr lvl="0"/>
            <a:r>
              <a:rPr lang="ja-JP" altLang="en-US" sz="1100" dirty="0"/>
              <a:t>八木澤商店は東日本大震災により、蔵・工場ともに全壊・流失</a:t>
            </a:r>
            <a:r>
              <a:rPr lang="ja-JP" altLang="en-US" sz="1100" dirty="0" smtClean="0"/>
              <a:t>いたしましたが、</a:t>
            </a:r>
            <a:r>
              <a:rPr lang="ja-JP" altLang="en-US" sz="1100" dirty="0"/>
              <a:t>震災から一年と七ヶ月を経て、本社営業事務所を陸前高田市に戻すことができました</a:t>
            </a:r>
            <a:r>
              <a:rPr lang="ja-JP" altLang="en-US" sz="1100" dirty="0" smtClean="0"/>
              <a:t>。</a:t>
            </a:r>
            <a:endParaRPr lang="en-US" altLang="ja-JP" sz="1100" dirty="0" smtClean="0"/>
          </a:p>
          <a:p>
            <a:pPr lvl="0"/>
            <a:r>
              <a:rPr lang="ja-JP" altLang="en-US" sz="1100" dirty="0" smtClean="0"/>
              <a:t>奇跡的に見つかった震災前の「もろみ」を培養し、そのもろみで仕込んだ醤油が絞れ「八木澤商店の</a:t>
            </a:r>
            <a:r>
              <a:rPr kumimoji="0" lang="ja-JP" altLang="en-US" sz="1100" kern="0" dirty="0" smtClean="0"/>
              <a:t>味」が復活しました。</a:t>
            </a:r>
            <a:endParaRPr kumimoji="0" lang="en-US" altLang="ja-JP" sz="1100" kern="0" dirty="0" smtClean="0"/>
          </a:p>
          <a:p>
            <a:pPr lvl="0"/>
            <a:r>
              <a:rPr kumimoji="0" lang="ja-JP" altLang="en-US" sz="1100" kern="0" dirty="0"/>
              <a:t>幾つも</a:t>
            </a:r>
            <a:r>
              <a:rPr kumimoji="0" lang="ja-JP" altLang="en-US" sz="1100" kern="0" dirty="0" smtClean="0"/>
              <a:t>の偶然と人と人のご縁が重なって復活した「奇跡の醤（ひしお）」です。</a:t>
            </a:r>
            <a:endParaRPr kumimoji="0" lang="en-US" altLang="ja-JP" sz="1100" kern="0" dirty="0" smtClean="0"/>
          </a:p>
          <a:p>
            <a:pPr lvl="0"/>
            <a:r>
              <a:rPr lang="ja-JP" altLang="en-US" sz="1100" dirty="0" smtClean="0"/>
              <a:t>（出典：八木澤商店ホームページ）</a:t>
            </a:r>
            <a:endParaRPr lang="en-US" altLang="ja-JP" sz="1100" dirty="0" smtClean="0"/>
          </a:p>
        </p:txBody>
      </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val="0"/>
              </a:ext>
            </a:extLst>
          </a:blip>
          <a:srcRect/>
          <a:stretch>
            <a:fillRect/>
          </a:stretch>
        </p:blipFill>
        <p:spPr bwMode="auto">
          <a:xfrm>
            <a:off x="3871037" y="179511"/>
            <a:ext cx="1964081" cy="145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720" y="179512"/>
            <a:ext cx="1959769" cy="1459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862156" y="5236759"/>
            <a:ext cx="2052896" cy="1478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1740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1678</TotalTime>
  <Words>929</Words>
  <Application>Microsoft Office PowerPoint</Application>
  <PresentationFormat>画面に合わせる (4:3)</PresentationFormat>
  <Paragraphs>43</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ＭＳ Ｐゴシック</vt:lpstr>
      <vt:lpstr>Arial</vt:lpstr>
      <vt:lpstr>Calibri</vt:lpstr>
      <vt:lpstr>Office ​​テーマ</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齋藤　拓次</dc:creator>
  <cp:lastModifiedBy>村山　尚美</cp:lastModifiedBy>
  <cp:revision>148</cp:revision>
  <cp:lastPrinted>2019-06-03T07:15:35Z</cp:lastPrinted>
  <dcterms:created xsi:type="dcterms:W3CDTF">2016-06-17T08:21:35Z</dcterms:created>
  <dcterms:modified xsi:type="dcterms:W3CDTF">2024-02-27T04:39:37Z</dcterms:modified>
</cp:coreProperties>
</file>